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4"/>
    <p:sldMasterId id="2147483690" r:id="rId5"/>
    <p:sldMasterId id="2147483691" r:id="rId6"/>
  </p:sldMasterIdLst>
  <p:notesMasterIdLst>
    <p:notesMasterId r:id="rId13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20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Bowers" userId="S::paulb@aie.edu.au::77a74512-5700-41bc-b7fb-15fa9d331c05" providerId="AD" clId="Web-{1C1BA4E4-F0F5-B9C0-AC4A-8257FB0190D5}"/>
    <pc:docChg chg="addSld sldOrd">
      <pc:chgData name="Paul Bowers" userId="S::paulb@aie.edu.au::77a74512-5700-41bc-b7fb-15fa9d331c05" providerId="AD" clId="Web-{1C1BA4E4-F0F5-B9C0-AC4A-8257FB0190D5}" dt="2020-01-16T04:57:08.419" v="1"/>
      <pc:docMkLst>
        <pc:docMk/>
      </pc:docMkLst>
      <pc:sldChg chg="add ord replId">
        <pc:chgData name="Paul Bowers" userId="S::paulb@aie.edu.au::77a74512-5700-41bc-b7fb-15fa9d331c05" providerId="AD" clId="Web-{1C1BA4E4-F0F5-B9C0-AC4A-8257FB0190D5}" dt="2020-01-16T04:57:08.419" v="1"/>
        <pc:sldMkLst>
          <pc:docMk/>
          <pc:sldMk cId="2763069318" sldId="262"/>
        </pc:sldMkLst>
      </pc:sldChg>
    </pc:docChg>
  </pc:docChgLst>
  <pc:docChgLst>
    <pc:chgData name="Dan Miller" userId="9312318d-6fc1-4aa1-bf63-b61f87e21e71" providerId="ADAL" clId="{652E5E43-FFF1-46F8-8B7E-023FB39BF8D3}"/>
    <pc:docChg chg="modSld">
      <pc:chgData name="Dan Miller" userId="9312318d-6fc1-4aa1-bf63-b61f87e21e71" providerId="ADAL" clId="{652E5E43-FFF1-46F8-8B7E-023FB39BF8D3}" dt="2020-11-25T02:42:15.261" v="26" actId="20577"/>
      <pc:docMkLst>
        <pc:docMk/>
      </pc:docMkLst>
      <pc:sldChg chg="modSp mod">
        <pc:chgData name="Dan Miller" userId="9312318d-6fc1-4aa1-bf63-b61f87e21e71" providerId="ADAL" clId="{652E5E43-FFF1-46F8-8B7E-023FB39BF8D3}" dt="2020-11-25T02:42:15.261" v="26" actId="20577"/>
        <pc:sldMkLst>
          <pc:docMk/>
          <pc:sldMk cId="0" sldId="261"/>
        </pc:sldMkLst>
        <pc:spChg chg="mod">
          <ac:chgData name="Dan Miller" userId="9312318d-6fc1-4aa1-bf63-b61f87e21e71" providerId="ADAL" clId="{652E5E43-FFF1-46F8-8B7E-023FB39BF8D3}" dt="2020-11-25T01:28:49.508" v="8"/>
          <ac:spMkLst>
            <pc:docMk/>
            <pc:sldMk cId="0" sldId="261"/>
            <ac:spMk id="285" creationId="{00000000-0000-0000-0000-000000000000}"/>
          </ac:spMkLst>
        </pc:spChg>
        <pc:spChg chg="mod">
          <ac:chgData name="Dan Miller" userId="9312318d-6fc1-4aa1-bf63-b61f87e21e71" providerId="ADAL" clId="{652E5E43-FFF1-46F8-8B7E-023FB39BF8D3}" dt="2020-11-25T02:42:15.261" v="26" actId="20577"/>
          <ac:spMkLst>
            <pc:docMk/>
            <pc:sldMk cId="0" sldId="261"/>
            <ac:spMk id="286" creationId="{00000000-0000-0000-0000-000000000000}"/>
          </ac:spMkLst>
        </pc:spChg>
      </pc:sldChg>
    </pc:docChg>
  </pc:docChgLst>
  <pc:docChgLst>
    <pc:chgData name="Thomas Sinclair" userId="S::thomass@aie.edu.au::ea7e17c6-715c-40d9-8261-37f47b5b9a01" providerId="AD" clId="Web-{906C13B9-0899-5877-7D1F-3E16DE2A6A54}"/>
    <pc:docChg chg="delSld">
      <pc:chgData name="Thomas Sinclair" userId="S::thomass@aie.edu.au::ea7e17c6-715c-40d9-8261-37f47b5b9a01" providerId="AD" clId="Web-{906C13B9-0899-5877-7D1F-3E16DE2A6A54}" dt="2020-02-23T23:42:50.562" v="0"/>
      <pc:docMkLst>
        <pc:docMk/>
      </pc:docMkLst>
      <pc:sldChg chg="del">
        <pc:chgData name="Thomas Sinclair" userId="S::thomass@aie.edu.au::ea7e17c6-715c-40d9-8261-37f47b5b9a01" providerId="AD" clId="Web-{906C13B9-0899-5877-7D1F-3E16DE2A6A54}" dt="2020-02-23T23:42:50.562" v="0"/>
        <pc:sldMkLst>
          <pc:docMk/>
          <pc:sldMk cId="2763069318" sldId="262"/>
        </pc:sldMkLst>
      </pc:sldChg>
    </pc:docChg>
  </pc:docChgLst>
</pc:chgInfo>
</file>

<file path=ppt/media/image1.jp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411e96cc5_4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3411e96cc5_4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411e96cc5_4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3411e96cc5_4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411e96cc5_4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411e96cc5_4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a8217300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3a8217300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a82173008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3a82173008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a82173008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3a82173008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848" cy="1728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896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50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216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body" idx="1"/>
          </p:nvPr>
        </p:nvSpPr>
        <p:spPr>
          <a:xfrm rot="5400000">
            <a:off x="2703240" y="-1248122"/>
            <a:ext cx="2739750" cy="749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8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Google Shape;163;p3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4" name="Google Shape;164;p3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74" name="Google Shape;174;p33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34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4" name="Google Shape;184;p3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5" name="Google Shape;185;p3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8" name="Google Shape;188;p3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9" name="Google Shape;189;p3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Google Shape;190;p3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Google Shape;191;p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5" name="Google Shape;195;p3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00" name="Google Shape;200;p37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7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7" name="Google Shape;207;p3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8" name="Google Shape;208;p3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7" name="Google Shape;217;p39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0" name="Google Shape;220;p4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2" name="Google Shape;222;p4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4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4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9" name="Google Shape;229;p4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0" name="Google Shape;230;p4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2" name="Google Shape;232;p4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3" name="Google Shape;233;p4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36" name="Google Shape;236;p43"/>
          <p:cNvSpPr txBox="1">
            <a:spLocks noGrp="1"/>
          </p:cNvSpPr>
          <p:nvPr>
            <p:ph type="body" idx="1"/>
          </p:nvPr>
        </p:nvSpPr>
        <p:spPr>
          <a:xfrm rot="5400000">
            <a:off x="2703203" y="-1248009"/>
            <a:ext cx="2739900" cy="74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4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4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9" name="Google Shape;239;p4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4"/>
          <p:cNvSpPr txBox="1">
            <a:spLocks noGrp="1"/>
          </p:cNvSpPr>
          <p:nvPr>
            <p:ph type="title"/>
          </p:nvPr>
        </p:nvSpPr>
        <p:spPr>
          <a:xfrm rot="5400000">
            <a:off x="6012599" y="771581"/>
            <a:ext cx="3291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42" name="Google Shape;242;p44"/>
          <p:cNvSpPr txBox="1">
            <a:spLocks noGrp="1"/>
          </p:cNvSpPr>
          <p:nvPr>
            <p:ph type="body" idx="1"/>
          </p:nvPr>
        </p:nvSpPr>
        <p:spPr>
          <a:xfrm rot="5400000">
            <a:off x="1821600" y="-1209619"/>
            <a:ext cx="32910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3" name="Google Shape;243;p4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4" name="Google Shape;244;p4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5" name="Google Shape;245;p4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272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4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5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Workplace Health &amp; Safety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en-GB" dirty="0">
                <a:latin typeface="Roboto"/>
                <a:ea typeface="Roboto"/>
                <a:cs typeface="Roboto"/>
                <a:sym typeface="Roboto"/>
              </a:rPr>
              <a:t>Assessment 1</a:t>
            </a:r>
            <a:r>
              <a:rPr lang="en-AU" dirty="0">
                <a:latin typeface="Roboto"/>
                <a:ea typeface="Roboto"/>
                <a:cs typeface="Roboto"/>
                <a:sym typeface="Roboto"/>
              </a:rPr>
              <a:t> - Game Art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45"/>
          <p:cNvSpPr txBox="1"/>
          <p:nvPr/>
        </p:nvSpPr>
        <p:spPr>
          <a:xfrm>
            <a:off x="755575" y="4226300"/>
            <a:ext cx="55239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504D"/>
              </a:buClr>
              <a:buSzPts val="1400"/>
              <a:buFont typeface="Roboto"/>
              <a:buNone/>
            </a:pPr>
            <a:r>
              <a:rPr lang="en-GB" sz="1400" b="0" i="0" u="none" strike="noStrike" cap="none">
                <a:solidFill>
                  <a:srgbClr val="C0504D"/>
                </a:solidFill>
                <a:latin typeface="Roboto"/>
                <a:ea typeface="Roboto"/>
                <a:cs typeface="Roboto"/>
                <a:sym typeface="Roboto"/>
              </a:rPr>
              <a:t>DUE DATE: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45"/>
          <p:cNvSpPr txBox="1"/>
          <p:nvPr/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Student Name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36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46"/>
          <p:cNvSpPr txBox="1">
            <a:spLocks noGrp="1"/>
          </p:cNvSpPr>
          <p:nvPr>
            <p:ph type="body" idx="1"/>
          </p:nvPr>
        </p:nvSpPr>
        <p:spPr>
          <a:xfrm>
            <a:off x="323528" y="1063375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Introduction:</a:t>
            </a:r>
            <a:endParaRPr sz="900" b="1" i="0" u="none" strike="noStrike" cap="none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This assessment will examine the process of writing a WHS management plan for a fictional game studio, in line with the provided scenario. </a:t>
            </a:r>
            <a:b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provided brief is designed to collect all the evidence of competency you require for this subject. Following an alternative brief and/or presenting additional evidence of competency needs to be negotiated with your </a:t>
            </a:r>
            <a:r>
              <a:rPr lang="en-US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teacher.</a:t>
            </a: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rgbClr val="92D050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will include: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Analysing a scenario.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Identifying WHS responsibilities.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Conducting hazard and risk assessments.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Implementing WHS control measures.</a:t>
            </a: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Evaluating control measures.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Planning WHS Training.</a:t>
            </a:r>
          </a:p>
          <a:p>
            <a:pPr marL="342900" indent="-22860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Observing and maintaining healthy work practices.</a:t>
            </a:r>
          </a:p>
          <a:p>
            <a:pPr marL="114300" indent="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instructions: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All sections marked in </a:t>
            </a: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green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must be edited/filled out by each student. Be sure to replace “Student Name” on the first slide and include your name in the document filename.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Scenario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VR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 Game </a:t>
            </a:r>
            <a:r>
              <a:rPr lang="en-GB" sz="3000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emo</a:t>
            </a:r>
            <a:endParaRPr sz="36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7"/>
          <p:cNvSpPr txBox="1">
            <a:spLocks noGrp="1"/>
          </p:cNvSpPr>
          <p:nvPr>
            <p:ph type="body" idx="1"/>
          </p:nvPr>
        </p:nvSpPr>
        <p:spPr>
          <a:xfrm>
            <a:off x="323525" y="1063375"/>
            <a:ext cx="4741800" cy="3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Overview: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 are the manager of a small studio “IntenseVR Games” who have been invited to demonstrate your new multiplayer Virtual Reality game demo at the GamesRock convention.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game is a full VR competitive multiplayer, fast paced action, sci-fi, horror game which allows the player to use melee attacks as well as jump, duck and dodge.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It is 48 hours until showtime and there are still a lot of bugs to sort out back at the studio and your team will need as much time as they can get to fix them all.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booth needs to be delivered and set up 12 hours before the doors open, this will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Involve the studio manager taking a team of 3-4 to construct the heavy framework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for the booth and setup all the equipment, which includes: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PC’s.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60inch OLED Display screens.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Overhead lights.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Sound system.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VR play areas.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game will be periodically demonstrated by outsourced promotion company models in high action competitive matches as well as non-competitive sessions for the general public to play.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all ages event runs until 10pm, pack down is to be completed by midnight.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There will be food and drink at the venue and areas must be kept clean at all times.</a:t>
            </a:r>
            <a:endParaRPr sz="24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925" y="1141774"/>
            <a:ext cx="3325500" cy="2217000"/>
          </a:xfrm>
          <a:prstGeom prst="roundRect">
            <a:avLst>
              <a:gd name="adj" fmla="val 5844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8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Hazard list</a:t>
            </a:r>
            <a:endParaRPr sz="3000"/>
          </a:p>
        </p:txBody>
      </p:sp>
      <p:sp>
        <p:nvSpPr>
          <p:cNvPr id="271" name="Google Shape;271;p48"/>
          <p:cNvSpPr txBox="1">
            <a:spLocks noGrp="1"/>
          </p:cNvSpPr>
          <p:nvPr>
            <p:ph type="body" idx="1"/>
          </p:nvPr>
        </p:nvSpPr>
        <p:spPr>
          <a:xfrm>
            <a:off x="361350" y="1447075"/>
            <a:ext cx="8421300" cy="3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Mechanical: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Filing cabinets that tend to tip when heavily laden top draws are open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  Tripping hazards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Safe area for VR movement (avoid hitting real life objects and individuals)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Comfortable equipment/ headset to avoid head injuries and tightness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Physical: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Glare or reflections from screens 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 Hot components of photocopiers 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 Poorly designed chairs that do not provide adequate back support 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 Poorly designed jobs and tasks that demand prolonged work in a fixed posture</a:t>
            </a:r>
          </a:p>
          <a:p>
            <a:pPr marL="171450" indent="-171450">
              <a:spcBef>
                <a:spcPts val="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Safe area for VR movement (avoid hitting real life objects and individuals)</a:t>
            </a:r>
          </a:p>
          <a:p>
            <a:pPr marL="171450" indent="-171450">
              <a:spcBef>
                <a:spcPts val="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Comfortable equipment/ headset to avoid head injuries and tightness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Chemical: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Vapours in the atmosphere 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 From paint, solvents, or airborne particles like photocopier toner 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 Corrosive or flammable liquids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Heat/ fumes from electronics may cause sickness  including Nausea, headaches and dizziness.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Random flashes and fast paced movement may cause epilepsy.</a:t>
            </a:r>
          </a:p>
          <a:p>
            <a:pPr marL="171450" indent="-171450">
              <a:spcBef>
                <a:spcPts val="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Horror games can cause a pump of adrenaline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Psychological:</a:t>
            </a:r>
            <a:endParaRPr sz="900" b="1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indent="-171450">
              <a:spcBef>
                <a:spcPts val="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en-AU" sz="900" dirty="0"/>
              <a:t>In game stress may cause anxiety</a:t>
            </a:r>
          </a:p>
          <a:p>
            <a:pPr marL="171450" indent="-171450">
              <a:spcBef>
                <a:spcPts val="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en-AU" sz="900" dirty="0"/>
              <a:t>Horror games can cause a pump of adrenaline and therefore excitements or influence other emotions</a:t>
            </a:r>
          </a:p>
          <a:p>
            <a:pPr marL="171450" indent="-171450">
              <a:spcBef>
                <a:spcPts val="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en-AU" sz="900" dirty="0"/>
              <a:t>Bullying from performance affect peoples morale, emotions and general atmosphere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Electrical: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Damaged electrical cords 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/>
              <a:t> Overloaded power outlets that may lead to the risk of electric shock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AU" sz="800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Incorrect use of technology may cause damage to hardware and/or overheating.</a:t>
            </a:r>
            <a:endParaRPr sz="900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48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As part of a class discussion, list any potential hazards which could arise in the provided scenario.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WHS Management Plan</a:t>
            </a:r>
            <a:endParaRPr sz="3000"/>
          </a:p>
        </p:txBody>
      </p:sp>
      <p:sp>
        <p:nvSpPr>
          <p:cNvPr id="278" name="Google Shape;278;p49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Utilising the above scenario complete all sections of the provided WHS management plan.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9" name="Google Shape;27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75" y="1556100"/>
            <a:ext cx="3018600" cy="3089700"/>
          </a:xfrm>
          <a:prstGeom prst="roundRect">
            <a:avLst>
              <a:gd name="adj" fmla="val 387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0" name="Google Shape;28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8925" y="1556100"/>
            <a:ext cx="3018600" cy="3104700"/>
          </a:xfrm>
          <a:prstGeom prst="roundRect">
            <a:avLst>
              <a:gd name="adj" fmla="val 3997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Workplace Health &amp; </a:t>
            </a: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Safety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Submission</a:t>
            </a:r>
            <a:endParaRPr dirty="0"/>
          </a:p>
        </p:txBody>
      </p:sp>
      <p:sp>
        <p:nvSpPr>
          <p:cNvPr id="286" name="Google Shape;286;p50"/>
          <p:cNvSpPr txBox="1">
            <a:spLocks noGrp="1"/>
          </p:cNvSpPr>
          <p:nvPr>
            <p:ph type="body" idx="1"/>
          </p:nvPr>
        </p:nvSpPr>
        <p:spPr>
          <a:xfrm>
            <a:off x="869150" y="1063375"/>
            <a:ext cx="75192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900" i="0" u="none" strike="noStrike" cap="none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following files must be uploaded to Canvas for assessment. All submitted files must adhere to the provided naming conventions.</a:t>
            </a: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WHS Management Plan: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WHS Management plan </a:t>
            </a: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YourName_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HealthAndSafety_WHSManagementPlan</a:t>
            </a:r>
            <a:r>
              <a:rPr lang="en-GB" sz="9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doc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Workbook: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assessment workbook.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280"/>
              </a:spcBef>
              <a:buNone/>
            </a:pP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2021_</a:t>
            </a:r>
            <a:r>
              <a:rPr lang="en-GB" sz="90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HealthAndSafety_</a:t>
            </a:r>
            <a:r>
              <a:rPr lang="en-GB" sz="90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YourName</a:t>
            </a:r>
            <a:r>
              <a:rPr lang="en-GB" sz="90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GB" sz="900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pptx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2400" i="0" u="none" strike="noStrike" cap="none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50"/>
          <p:cNvSpPr txBox="1"/>
          <p:nvPr/>
        </p:nvSpPr>
        <p:spPr>
          <a:xfrm>
            <a:off x="471725" y="176460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50"/>
          <p:cNvSpPr txBox="1"/>
          <p:nvPr/>
        </p:nvSpPr>
        <p:spPr>
          <a:xfrm>
            <a:off x="471725" y="2277450"/>
            <a:ext cx="309000" cy="2943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1F49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1">
  <a:themeElements>
    <a:clrScheme name="Custom 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92D050"/>
      </a:hlink>
      <a:folHlink>
        <a:srgbClr val="92D05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1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F4542A8E7DD640B3BC4F081D67BD17" ma:contentTypeVersion="15" ma:contentTypeDescription="Create a new document." ma:contentTypeScope="" ma:versionID="be47ee978ec73359d6b553e59e8f171a">
  <xsd:schema xmlns:xsd="http://www.w3.org/2001/XMLSchema" xmlns:xs="http://www.w3.org/2001/XMLSchema" xmlns:p="http://schemas.microsoft.com/office/2006/metadata/properties" xmlns:ns2="6ac566f0-206d-4bc5-bcec-ce830458d3f1" xmlns:ns3="4ba0a89f-8d28-45b8-8c8a-cf56563c9d8a" targetNamespace="http://schemas.microsoft.com/office/2006/metadata/properties" ma:root="true" ma:fieldsID="d984919627bd7c44d9094aa4c9dacac4" ns2:_="" ns3:_="">
    <xsd:import namespace="6ac566f0-206d-4bc5-bcec-ce830458d3f1"/>
    <xsd:import namespace="4ba0a89f-8d28-45b8-8c8a-cf56563c9d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Sesh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c566f0-206d-4bc5-bcec-ce830458d3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Sesh" ma:index="17" nillable="true" ma:displayName="Sesh" ma:format="Dropdown" ma:internalName="Sesh" ma:percentage="FALSE">
      <xsd:simpleType>
        <xsd:restriction base="dms:Number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a0a89f-8d28-45b8-8c8a-cf56563c9d8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sh xmlns="6ac566f0-206d-4bc5-bcec-ce830458d3f1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D184B1E-3B4A-4DC1-A9CC-137231BF51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c566f0-206d-4bc5-bcec-ce830458d3f1"/>
    <ds:schemaRef ds:uri="4ba0a89f-8d28-45b8-8c8a-cf56563c9d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AF45DE6-B5C7-42DE-A340-632CFB8BCC69}">
  <ds:schemaRefs>
    <ds:schemaRef ds:uri="6ac566f0-206d-4bc5-bcec-ce830458d3f1"/>
    <ds:schemaRef ds:uri="4ba0a89f-8d28-45b8-8c8a-cf56563c9d8a"/>
    <ds:schemaRef ds:uri="http://www.w3.org/XML/1998/namespace"/>
    <ds:schemaRef ds:uri="http://purl.org/dc/dcmitype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A4702B9-8519-42B9-B90E-9F919860CE7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401</TotalTime>
  <Words>726</Words>
  <Application>Microsoft Office PowerPoint</Application>
  <PresentationFormat>On-screen Show (16:9)</PresentationFormat>
  <Paragraphs>87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Roboto</vt:lpstr>
      <vt:lpstr>Calibri</vt:lpstr>
      <vt:lpstr>Arial</vt:lpstr>
      <vt:lpstr>Simple Light</vt:lpstr>
      <vt:lpstr>Office Theme1</vt:lpstr>
      <vt:lpstr>Office Theme1</vt:lpstr>
      <vt:lpstr>Workplace Health &amp; Safety Assessment 1 - Game Art  </vt:lpstr>
      <vt:lpstr>Introduction</vt:lpstr>
      <vt:lpstr>Scenario|VR Game Demo</vt:lpstr>
      <vt:lpstr>Health &amp; Safety|Hazard list</vt:lpstr>
      <vt:lpstr>Health &amp; Safety|WHS Management Plan</vt:lpstr>
      <vt:lpstr>Workplace Health &amp; Safety|Submission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Workplace Health &amp; Safety Assessment 1 </dc:title>
  <cp:lastModifiedBy>Steven Castano</cp:lastModifiedBy>
  <cp:revision>20</cp:revision>
  <dcterms:modified xsi:type="dcterms:W3CDTF">2021-03-09T05:49:22Z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0x01010016F4542A8E7DD640B3BC4F081D67BD17</vt:lpwstr>
  </property>
</Properties>
</file>